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5" r:id="rId11"/>
  </p:sldIdLst>
  <p:sldSz cx="9144000" cy="6858000" type="screen4x3"/>
  <p:notesSz cx="7019925" cy="93059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131A"/>
    <a:srgbClr val="245BFF"/>
    <a:srgbClr val="993300"/>
    <a:srgbClr val="CC3300"/>
    <a:srgbClr val="008000"/>
    <a:srgbClr val="A60000"/>
    <a:srgbClr val="FFCC00"/>
    <a:srgbClr val="CC0099"/>
    <a:srgbClr val="FF99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8814" autoAdjust="0"/>
  </p:normalViewPr>
  <p:slideViewPr>
    <p:cSldViewPr>
      <p:cViewPr>
        <p:scale>
          <a:sx n="125" d="100"/>
          <a:sy n="125" d="100"/>
        </p:scale>
        <p:origin x="-7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79" tIns="46640" rIns="93279" bIns="4664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6688" y="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79" tIns="46640" rIns="93279" bIns="4664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920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79" tIns="46640" rIns="93279" bIns="4664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6688" y="883920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79" tIns="46640" rIns="93279" bIns="4664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690F904F-8CC3-C34F-BA2A-AD6B4283FD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83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79" tIns="46640" rIns="93279" bIns="4664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6688" y="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79" tIns="46640" rIns="93279" bIns="4664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6913"/>
            <a:ext cx="46545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c="http://schemas.openxmlformats.org/markup-compatibility/2006" xmlns:mv="urn:schemas-microsoft-com:mac:vml" xmlns:ma14="http://schemas.microsoft.com/office/mac/drawingml/2011/main" xmlns="" val="1"/>
            </a:ext>
          </a:extLst>
        </p:spPr>
      </p:sp>
      <p:sp>
        <p:nvSpPr>
          <p:cNvPr id="1085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9600"/>
            <a:ext cx="5616575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79" tIns="46640" rIns="93279" bIns="466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85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20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79" tIns="46640" rIns="93279" bIns="4664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85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6688" y="8839200"/>
            <a:ext cx="30416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79" tIns="46640" rIns="93279" bIns="4664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B6EBB9A3-A05C-DD4C-9FC9-D247743C721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0845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828800"/>
          </a:xfrm>
          <a:prstGeom prst="rect">
            <a:avLst/>
          </a:prstGeom>
          <a:solidFill>
            <a:srgbClr val="CE11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dirty="0" smtClean="0">
              <a:latin typeface="Times" charset="0"/>
            </a:endParaRPr>
          </a:p>
        </p:txBody>
      </p:sp>
      <p:pic>
        <p:nvPicPr>
          <p:cNvPr id="6" name="Picture 10" descr="CoEnameplate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2632"/>
          <a:stretch>
            <a:fillRect/>
          </a:stretch>
        </p:blipFill>
        <p:spPr bwMode="auto">
          <a:xfrm>
            <a:off x="533400" y="609600"/>
            <a:ext cx="4724400" cy="40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491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3400" y="2514600"/>
            <a:ext cx="6629400" cy="1066800"/>
          </a:xfrm>
        </p:spPr>
        <p:txBody>
          <a:bodyPr anchor="b"/>
          <a:lstStyle>
            <a:lvl1pPr>
              <a:defRPr>
                <a:solidFill>
                  <a:srgbClr val="C3131A"/>
                </a:solidFill>
                <a:latin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491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733800"/>
            <a:ext cx="6248400" cy="1752600"/>
          </a:xfrm>
        </p:spPr>
        <p:txBody>
          <a:bodyPr/>
          <a:lstStyle>
            <a:lvl1pPr marL="0" indent="0">
              <a:buFont typeface="Times" charset="0"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3224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1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3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864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61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1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1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48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1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23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096000"/>
            <a:ext cx="9144000" cy="762000"/>
          </a:xfrm>
          <a:prstGeom prst="rect">
            <a:avLst/>
          </a:prstGeom>
          <a:solidFill>
            <a:srgbClr val="CE11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mv="urn:schemas-microsoft-com:mac:vml"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mv="urn:schemas-microsoft-com:mac:vml"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Text Box 6"/>
          <p:cNvSpPr txBox="1">
            <a:spLocks noChangeArrowheads="1"/>
          </p:cNvSpPr>
          <p:nvPr/>
        </p:nvSpPr>
        <p:spPr bwMode="auto">
          <a:xfrm>
            <a:off x="212725" y="34893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dirty="0" smtClean="0">
              <a:latin typeface="Times" charset="0"/>
            </a:endParaRPr>
          </a:p>
        </p:txBody>
      </p:sp>
      <p:pic>
        <p:nvPicPr>
          <p:cNvPr id="1030" name="Picture 7" descr="ISUnameplatewhite.pn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6324600"/>
            <a:ext cx="33528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CE1126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CE1126"/>
          </a:solidFill>
          <a:latin typeface="Arial Narrow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CE1126"/>
          </a:solidFill>
          <a:latin typeface="Arial Narrow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CE1126"/>
          </a:solidFill>
          <a:latin typeface="Arial Narrow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CE1126"/>
          </a:solidFill>
          <a:latin typeface="Arial Narrow" pitchFamily="34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CE1126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CE1126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CE1126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CE1126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85800" indent="-228600" algn="l" rtl="0" eaLnBrk="0" fontAlgn="base" hangingPunct="0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514600"/>
            <a:ext cx="7924800" cy="1066800"/>
          </a:xfrm>
        </p:spPr>
        <p:txBody>
          <a:bodyPr/>
          <a:lstStyle/>
          <a:p>
            <a:r>
              <a:rPr lang="en-US" sz="2800" dirty="0" smtClean="0"/>
              <a:t>Countering Race Attacks for Zero-Confirmation Transactions in the Bitcoin Network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 smtClean="0"/>
              <a:t>Chris Baumler</a:t>
            </a:r>
            <a:endParaRPr lang="en-US" sz="1600" dirty="0"/>
          </a:p>
        </p:txBody>
      </p:sp>
      <p:pic>
        <p:nvPicPr>
          <p:cNvPr id="4" name="Untitled (2)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96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2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Discussed details of Bitcoin network</a:t>
            </a:r>
          </a:p>
          <a:p>
            <a:r>
              <a:rPr lang="en-US" dirty="0" smtClean="0"/>
              <a:t>Examined double spending attacks</a:t>
            </a:r>
          </a:p>
          <a:p>
            <a:r>
              <a:rPr lang="en-US" dirty="0" smtClean="0"/>
              <a:t>Looked at proposed solutions</a:t>
            </a:r>
          </a:p>
          <a:p>
            <a:r>
              <a:rPr lang="en-US" dirty="0" smtClean="0"/>
              <a:t>Evaluated a new hybrid solution</a:t>
            </a:r>
            <a:endParaRPr lang="en-US" dirty="0"/>
          </a:p>
        </p:txBody>
      </p:sp>
      <p:pic>
        <p:nvPicPr>
          <p:cNvPr id="6" name="Untitled (11)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05800" y="6172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Bitcoin is a distributed payment system that uses a proof-of-work (PoW) system to verify transactions.</a:t>
            </a:r>
            <a:endParaRPr lang="en-US" dirty="0" smtClean="0"/>
          </a:p>
          <a:p>
            <a:r>
              <a:rPr lang="en-US" dirty="0" smtClean="0"/>
              <a:t>The Bitcoin PoW is designed to verify transactions with an average time of 10 minutes.</a:t>
            </a:r>
          </a:p>
          <a:p>
            <a:r>
              <a:rPr lang="en-US" dirty="0" smtClean="0"/>
              <a:t>Some applications cannot wait this long and are vulnerable to double spending.</a:t>
            </a:r>
          </a:p>
          <a:p>
            <a:endParaRPr lang="en-US" sz="2400" dirty="0" smtClean="0"/>
          </a:p>
        </p:txBody>
      </p:sp>
      <p:pic>
        <p:nvPicPr>
          <p:cNvPr id="5" name="Untitled (3)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9600" y="6172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Bitcoin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peers that send transactions</a:t>
            </a:r>
          </a:p>
          <a:p>
            <a:r>
              <a:rPr lang="en-US" sz="2400" dirty="0" smtClean="0"/>
              <a:t>Miners perform a proof of work</a:t>
            </a:r>
            <a:r>
              <a:rPr lang="en-US" sz="2400" dirty="0"/>
              <a:t> </a:t>
            </a:r>
            <a:r>
              <a:rPr lang="en-US" sz="2400" dirty="0" smtClean="0"/>
              <a:t>to add blocks to the blockchain</a:t>
            </a:r>
          </a:p>
          <a:p>
            <a:r>
              <a:rPr lang="en-US" sz="2400" dirty="0" smtClean="0"/>
              <a:t>Branches can form in the blockchain if multiple blocks are submitted at the same time</a:t>
            </a:r>
          </a:p>
          <a:p>
            <a:r>
              <a:rPr lang="en-US" sz="2400" dirty="0"/>
              <a:t>L</a:t>
            </a:r>
            <a:r>
              <a:rPr lang="en-US" sz="2400" dirty="0" smtClean="0"/>
              <a:t>ongest branch wins</a:t>
            </a:r>
          </a:p>
          <a:p>
            <a:r>
              <a:rPr lang="en-US" sz="2400" dirty="0" smtClean="0"/>
              <a:t>Altering a transaction already in the blockchain requires significant resources</a:t>
            </a:r>
          </a:p>
        </p:txBody>
      </p:sp>
      <p:pic>
        <p:nvPicPr>
          <p:cNvPr id="5" name="Untitled (4)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9600" y="621792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Double Spending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Race Attack</a:t>
            </a:r>
          </a:p>
          <a:p>
            <a:r>
              <a:rPr lang="en-US" sz="2400" dirty="0" smtClean="0"/>
              <a:t>Finney Attack</a:t>
            </a:r>
          </a:p>
          <a:p>
            <a:r>
              <a:rPr lang="en-US" sz="2400" dirty="0" smtClean="0"/>
              <a:t>Vector76 Attack</a:t>
            </a:r>
          </a:p>
          <a:p>
            <a:r>
              <a:rPr lang="en-US" sz="2400" dirty="0" smtClean="0"/>
              <a:t>Brute Force Attack</a:t>
            </a:r>
          </a:p>
          <a:p>
            <a:r>
              <a:rPr lang="en-US" sz="2400" dirty="0" smtClean="0"/>
              <a:t>51% Attack</a:t>
            </a:r>
            <a:endParaRPr lang="en-US" sz="2400" dirty="0"/>
          </a:p>
        </p:txBody>
      </p:sp>
      <p:pic>
        <p:nvPicPr>
          <p:cNvPr id="4" name="Untitled (5)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05800" y="6172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 Successful Race Attack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8229600" cy="3886200"/>
              </a:xfrm>
            </p:spPr>
            <p:txBody>
              <a:bodyPr/>
              <a:lstStyle/>
              <a:p>
                <a:r>
                  <a:rPr lang="en-US" dirty="0" smtClean="0"/>
                  <a:t>Involves sending two transactions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𝑇𝑅</m:t>
                        </m:r>
                      </m:e>
                      <m:sub>
                        <m:r>
                          <a:rPr lang="en-US" i="1"/>
                          <m:t>𝑉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Three conditions</a:t>
                </a:r>
              </a:p>
              <a:p>
                <a:pPr lvl="1"/>
                <a:r>
                  <a:rPr lang="en-US" dirty="0" smtClean="0"/>
                  <a:t>Vendor must receive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𝑇𝑅</m:t>
                        </m:r>
                      </m:e>
                      <m:sub>
                        <m:r>
                          <a:rPr lang="en-US" i="1"/>
                          <m:t>𝑉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first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 smtClean="0"/>
                  <a:t> must be confirmed in the blockchain</a:t>
                </a:r>
              </a:p>
              <a:p>
                <a:pPr lvl="1"/>
                <a:r>
                  <a:rPr lang="en-US" dirty="0" smtClean="0"/>
                  <a:t>Vendor must not detect the attack initially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8229600" cy="3886200"/>
              </a:xfrm>
              <a:blipFill rotWithShape="1">
                <a:blip r:embed="rId4"/>
                <a:stretch>
                  <a:fillRect l="-593" t="-1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Untitled (6)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3400" y="62484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</a:t>
            </a:r>
            <a:r>
              <a:rPr lang="en-US" dirty="0" smtClean="0"/>
              <a:t>of Proposed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7620000" cy="4572000"/>
          </a:xfrm>
        </p:spPr>
        <p:txBody>
          <a:bodyPr/>
          <a:lstStyle/>
          <a:p>
            <a:r>
              <a:rPr lang="en-US" dirty="0" smtClean="0"/>
              <a:t>Listening Period</a:t>
            </a:r>
          </a:p>
          <a:p>
            <a:r>
              <a:rPr lang="en-US" dirty="0" smtClean="0"/>
              <a:t>Observers</a:t>
            </a:r>
          </a:p>
          <a:p>
            <a:r>
              <a:rPr lang="en-US" dirty="0" smtClean="0"/>
              <a:t>Forwarding Double Spend Attempts</a:t>
            </a:r>
          </a:p>
          <a:p>
            <a:r>
              <a:rPr lang="en-US" dirty="0" smtClean="0"/>
              <a:t>Verifiable Code Execution</a:t>
            </a:r>
            <a:endParaRPr lang="en-US" dirty="0" smtClean="0"/>
          </a:p>
        </p:txBody>
      </p:sp>
      <p:pic>
        <p:nvPicPr>
          <p:cNvPr id="7" name="Untitled (7)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53400" y="6172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Hybrid Approach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8001000" cy="4572000"/>
              </a:xfrm>
            </p:spPr>
            <p:txBody>
              <a:bodyPr/>
              <a:lstStyle/>
              <a:p>
                <a:r>
                  <a:rPr lang="en-US" dirty="0" smtClean="0"/>
                  <a:t>Refuse incoming connections from nodes</a:t>
                </a:r>
              </a:p>
              <a:p>
                <a:r>
                  <a:rPr lang="en-US" sz="2400" dirty="0" smtClean="0"/>
                  <a:t>Establish as many connections as possible with well-known nodes</a:t>
                </a:r>
              </a:p>
              <a:p>
                <a:pPr lvl="0"/>
                <a:r>
                  <a:rPr lang="en-US" sz="2400" dirty="0"/>
                  <a:t>Establish one or more observer </a:t>
                </a:r>
                <a:r>
                  <a:rPr lang="en-US" sz="2400" dirty="0" smtClean="0"/>
                  <a:t>nodes</a:t>
                </a:r>
              </a:p>
              <a:p>
                <a:r>
                  <a:rPr lang="en-US" sz="2400" dirty="0" smtClean="0"/>
                  <a:t>Enforce a listening period</a:t>
                </a:r>
              </a:p>
              <a:p>
                <a:pPr lvl="0"/>
                <a:r>
                  <a:rPr lang="en-US" sz="2400" dirty="0"/>
                  <a:t>Modify the Bitcoin client such that  transactions sending money to the vendor, such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/>
                        </m:ctrlPr>
                      </m:sSubPr>
                      <m:e>
                        <m:r>
                          <a:rPr lang="en-US" sz="2400" i="1"/>
                          <m:t>𝑇𝑅</m:t>
                        </m:r>
                      </m:e>
                      <m:sub>
                        <m:r>
                          <a:rPr lang="en-US" sz="2400" i="1"/>
                          <m:t>𝑉</m:t>
                        </m:r>
                      </m:sub>
                    </m:sSub>
                  </m:oMath>
                </a14:m>
                <a:r>
                  <a:rPr lang="en-US" sz="2400" dirty="0"/>
                  <a:t>, are not </a:t>
                </a:r>
                <a:r>
                  <a:rPr lang="en-US" sz="2400" dirty="0" smtClean="0"/>
                  <a:t>propagated</a:t>
                </a:r>
              </a:p>
              <a:p>
                <a:pPr lvl="0"/>
                <a:r>
                  <a:rPr lang="en-US" sz="2400" dirty="0"/>
                  <a:t>Modify the Bitcoin client to alert the vendor when an attack is </a:t>
                </a:r>
                <a:r>
                  <a:rPr lang="en-US" sz="2400" dirty="0" smtClean="0"/>
                  <a:t>detected</a:t>
                </a:r>
              </a:p>
              <a:p>
                <a:pPr lvl="0"/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8001000" cy="4572000"/>
              </a:xfrm>
              <a:blipFill rotWithShape="1">
                <a:blip r:embed="rId4"/>
                <a:stretch>
                  <a:fillRect l="-609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Untitled (8)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77200" y="623316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4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Hybrid Approach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0" y="1295400"/>
            <a:ext cx="4419600" cy="442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Untitled (9)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3400" y="6172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</a:t>
            </a:r>
            <a:r>
              <a:rPr lang="en-US" dirty="0" smtClean="0"/>
              <a:t> the Hybrid Approach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981200"/>
            <a:ext cx="2992755" cy="269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3222" y="1362071"/>
            <a:ext cx="2992755" cy="2059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0" y="3810000"/>
            <a:ext cx="2082800" cy="2059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Untitled (10)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29600" y="62106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ISU_VisualID_PPT">
  <a:themeElements>
    <a:clrScheme name="ISU_VisualID_PP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U_VisualID_PP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U_VisualID_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U_VisualID_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U_VisualID_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U_VisualID_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U_VisualID_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U_VisualID_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U_VisualID_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U_VisualID_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U_VisualID_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U_VisualID_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U_VisualID_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U_VisualID_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11175</TotalTime>
  <Words>280</Words>
  <Application>Microsoft Office PowerPoint</Application>
  <PresentationFormat>On-screen Show (4:3)</PresentationFormat>
  <Paragraphs>43</Paragraphs>
  <Slides>10</Slides>
  <Notes>0</Notes>
  <HiddenSlides>0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ISU_VisualID_PPT</vt:lpstr>
      <vt:lpstr>Countering Race Attacks for Zero-Confirmation Transactions in the Bitcoin Network</vt:lpstr>
      <vt:lpstr>Introduction</vt:lpstr>
      <vt:lpstr>The Bitcoin Network</vt:lpstr>
      <vt:lpstr>Types of Double Spending Attacks</vt:lpstr>
      <vt:lpstr>Performing a Successful Race Attack</vt:lpstr>
      <vt:lpstr>Overview of Proposed Solutions</vt:lpstr>
      <vt:lpstr>A Hybrid Approach</vt:lpstr>
      <vt:lpstr>Testing the Hybrid Approach</vt:lpstr>
      <vt:lpstr>Evaluating the Hybrid Approach</vt:lpstr>
      <vt:lpstr>Conclusion</vt:lpstr>
    </vt:vector>
  </TitlesOfParts>
  <Company>Iowa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markc</dc:creator>
  <cp:lastModifiedBy>Chris</cp:lastModifiedBy>
  <cp:revision>548</cp:revision>
  <cp:lastPrinted>2011-08-22T15:33:05Z</cp:lastPrinted>
  <dcterms:created xsi:type="dcterms:W3CDTF">2013-11-30T21:29:34Z</dcterms:created>
  <dcterms:modified xsi:type="dcterms:W3CDTF">2014-05-08T01:07:14Z</dcterms:modified>
</cp:coreProperties>
</file>